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87" r:id="rId5"/>
    <p:sldId id="274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2A"/>
    <a:srgbClr val="000000"/>
    <a:srgbClr val="95A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/>
    <p:restoredTop sz="91429"/>
  </p:normalViewPr>
  <p:slideViewPr>
    <p:cSldViewPr snapToGrid="0" snapToObjects="1" showGuides="1">
      <p:cViewPr varScale="1">
        <p:scale>
          <a:sx n="112" d="100"/>
          <a:sy n="112" d="100"/>
        </p:scale>
        <p:origin x="1256" y="192"/>
      </p:cViewPr>
      <p:guideLst>
        <p:guide orient="horz" pos="12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0B3A-A4B0-964F-8879-D622CAACCE27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E7A4-1AFC-F443-9A80-7EB5FDA190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4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81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84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39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08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77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28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38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45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7A4-1AFC-F443-9A80-7EB5FDA1905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05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A55E8-D0D1-2948-A19F-1D20049CB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AA0F92-DA80-E449-9B4A-8C665D80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827B5-3CF2-5E49-AE92-6BF36D9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CFA6D9-967A-5E47-95EE-5E378E0D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2CA498-2C8E-3347-A478-30CE5D13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47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F85E-C8DE-4B49-AB85-D1D3DA9E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1BA53D-A55D-A642-86B5-485CCE81A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47DE5A-1C7A-7340-A867-F1A83090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A91EAC-2199-774D-B1D8-DAF2E629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8568D-1CA2-6E4D-85A2-806745C7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86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6994B4D-38F4-3945-90E1-3DA701540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DB7474-28C0-2940-BA15-A105D7A7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D0547-4731-EF41-AB6E-CD260ED4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7245EB-C7C3-6A40-90D8-472DAA4A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EDB4A1-AF65-0B43-91AE-2F2046A5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09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3C113-0C32-6C49-99AB-8AE03568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535102-2692-CE47-A273-AF178668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1FE4B8-4763-A542-B2F9-12C4DF15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BD2F21-FCD4-0E4D-9370-32783F9E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282B0A-37E7-6D4A-A5A3-F7384C84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84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058D5-9BDE-9E41-92E6-64A9FFEE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5F22EF-96CB-D542-8DB8-209F77F9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D1819B-957A-2F44-8CD1-50D77656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CDC44-9F47-504D-940E-8C74B441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325BF4-775A-BC4C-98EC-36BA3E89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37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D366A-A9AE-9845-B406-57572963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6D42E-761A-CD45-97A9-859ADFFC0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6F017D-1EFF-7B4A-A18D-C18913257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DF8B38-0898-094F-94E3-29950F3F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94E3CE-1E8A-DE4D-9A76-FBD03D45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CC6DAF-2F8B-FA47-88FD-CD5F656B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94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12332-DCC3-6241-B62E-6FB72858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4FF92-C76B-C14A-B520-D85DD09E9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B1BDDC-969A-4543-AC4A-99E6C811A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8F78D2-51B5-8945-B539-584F556E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4A0ACD-66CD-3A49-BF70-0D097719C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F102FD-B8FE-944D-B133-F84FA3F6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EB1791-A0D4-5F43-9E41-8210A146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1EDB66-DF68-2E45-9DD2-FE69FFE7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55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09310-7D6C-764F-9BFB-C8157A83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4B56BC-A053-2F40-B423-8A488BB7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12AC49-7B9C-6F4C-8AE4-D0D64E02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F600ED-06C0-1241-994E-F701E2E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A8E3A9-0F5F-D846-A7FB-E8E40810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DE24FC-72B7-844F-954C-E8A15378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5634DF-6D4F-D949-87EC-29FE42CE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77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117F7-480E-3C4C-9FC5-376A5458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C0718-9E78-0C4B-9763-B6D39B3A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7FD9D1-6A36-A24F-AEEB-3C2C79B93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2D4E92-FF31-5847-BF7F-D6DC6B83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8DB7F9-A258-184B-8A0B-D0396294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391485-C5DD-E742-8CDC-6F0496DF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8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1510B-4535-BB45-89CC-824D601E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E9036D-145C-7544-8F39-A48EB0CB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36B6FB-0752-334C-9FCB-6BEABF26F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0A97A2-70F7-FC46-8B6D-4653E205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FE96CA-5B4E-7C42-AF97-B063962B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69B5BA-0B33-AF42-9C41-9343CA84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4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93A52C-F89F-F14D-ACBA-EA76E6C6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5CDA1-25E8-E841-AE3C-4DDCFCF7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7E672-99E5-EF4C-AA97-CC2A1C374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9CAF-9167-C640-A9C2-A85FA89EC355}" type="datetimeFigureOut">
              <a:rPr lang="de-DE" smtClean="0"/>
              <a:t>02.08.21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1AE2B0-7A01-9646-AFCD-49370A8E5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6F632B-C4E9-6C47-90E8-E8FA82C2E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4796-0AA9-484C-9CDD-E38283D95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3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35.svg"/><Relationship Id="rId4" Type="http://schemas.openxmlformats.org/officeDocument/2006/relationships/image" Target="../media/image11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43.svg"/><Relationship Id="rId4" Type="http://schemas.openxmlformats.org/officeDocument/2006/relationships/image" Target="../media/image21.sv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98DF39F-C8F5-554A-8761-84064E8F6080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AEF589-81B2-3F4E-B174-40FC9B192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82" t="13495" b="10787"/>
          <a:stretch/>
        </p:blipFill>
        <p:spPr>
          <a:xfrm>
            <a:off x="-104931" y="-104931"/>
            <a:ext cx="13157004" cy="85776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07FBD5-16A9-FD4A-8965-F0ACE977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181966"/>
            <a:ext cx="12192000" cy="3290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DAC9D9-EC3C-CC41-B4A1-E82C7BDA1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931" y="1122363"/>
            <a:ext cx="13157004" cy="2638736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b="1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b="1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 Community Codes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F2BEE9-1916-4444-8CA0-E388782E7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008" y="3737744"/>
            <a:ext cx="2377711" cy="26387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55A22A2-D96B-9D4B-BF26-92975AEEC40F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11400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44511E-184D-2E44-9E7E-13519624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2328E7-0BC7-8D45-9812-3EB81E998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3107" b="1894"/>
          <a:stretch/>
        </p:blipFill>
        <p:spPr>
          <a:xfrm>
            <a:off x="-297084" y="0"/>
            <a:ext cx="12489084" cy="685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69127BE-E20D-6549-9D0C-AEB7D08BAB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7399" b="25992"/>
          <a:stretch/>
        </p:blipFill>
        <p:spPr>
          <a:xfrm>
            <a:off x="4279183" y="1782501"/>
            <a:ext cx="7912817" cy="507549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6D8E331-412D-5D46-96C3-E6F842A3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085" y="0"/>
            <a:ext cx="12489083" cy="3287209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educate for fairness and environmental responsibility.</a:t>
            </a:r>
            <a:br>
              <a:rPr lang="de-CH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de-DE" sz="5600" dirty="0">
              <a:solidFill>
                <a:srgbClr val="2B2B2A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D119B2-CC75-414A-AD82-04C92560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7087" y="2534854"/>
            <a:ext cx="12489085" cy="4323145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Our behaviour towards one another and in relation to nature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characterised by respect.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399366-3190-584D-B17D-E85B9711C8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3743" y="4142968"/>
            <a:ext cx="2446394" cy="217430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5086C8-6790-0C48-BA92-708DDE24B666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234773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15DD8B-74CE-734D-A4BE-FC068ACB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C359C1-85FF-F041-8583-8E3420720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1558"/>
          <a:stretch/>
        </p:blipFill>
        <p:spPr>
          <a:xfrm rot="856595">
            <a:off x="462270" y="-1563493"/>
            <a:ext cx="12192000" cy="4650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1BAB2A-6A1A-904A-BB9C-4030E41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29417"/>
            <a:ext cx="12191999" cy="1690688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b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condemn violence, exploitation and sexual assault.</a:t>
            </a:r>
            <a:br>
              <a:rPr lang="de-CH" sz="5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de-DE" sz="56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8CABE-5BE0-694B-8F4D-234757D9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520105"/>
            <a:ext cx="12191998" cy="5032375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take a zero-tolerance approach and take incisive action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against it, regardless of whether such aggression is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physical or psychological.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BB9B3A-D4A6-4E40-B164-196FA70D3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" y="5212636"/>
            <a:ext cx="12192000" cy="16453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8561DF-0119-DD41-90BB-376A144E58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0158" y="4211570"/>
            <a:ext cx="1835169" cy="221373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BC58A5-AF31-C64B-BE24-FAD64692B0F2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279973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98DF39F-C8F5-554A-8761-84064E8F6080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AEF589-81B2-3F4E-B174-40FC9B192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82" t="13495" b="10787"/>
          <a:stretch/>
        </p:blipFill>
        <p:spPr>
          <a:xfrm>
            <a:off x="-104931" y="-104931"/>
            <a:ext cx="13157004" cy="85776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07FBD5-16A9-FD4A-8965-F0ACE977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4931" y="5181966"/>
            <a:ext cx="13157003" cy="3290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DAC9D9-EC3C-CC41-B4A1-E82C7BDA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3" y="-104931"/>
            <a:ext cx="13157003" cy="3669934"/>
          </a:xfrm>
        </p:spPr>
        <p:txBody>
          <a:bodyPr>
            <a:noAutofit/>
          </a:bodyPr>
          <a:lstStyle/>
          <a:p>
            <a:pPr algn="ctr"/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say no to doping and drugs.</a:t>
            </a:r>
            <a:endParaRPr lang="de-DE" sz="5000" b="1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527910-EDB9-9849-A026-AD4F0644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6" y="2573715"/>
            <a:ext cx="13157003" cy="513915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educate and intervene immediately if prohibited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substances are administered or distributed.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0CFF32-C44C-8E41-A045-7841DE6F1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2029" y="3925285"/>
            <a:ext cx="2075813" cy="25133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8119BF7-044C-BE4A-B503-944F33DB9773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80569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5B4A1A2-565A-0549-8B3D-A6D4FDA6F17C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073F0D-4DE2-8745-8E84-D5796C443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7321" b="52872"/>
          <a:stretch/>
        </p:blipFill>
        <p:spPr>
          <a:xfrm>
            <a:off x="2349661" y="959482"/>
            <a:ext cx="9842340" cy="60259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87CE3A-56AF-1140-BC63-D281EA6862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81" t="32664" r="681"/>
          <a:stretch/>
        </p:blipFill>
        <p:spPr>
          <a:xfrm>
            <a:off x="-104931" y="-969144"/>
            <a:ext cx="12296931" cy="56319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16E65D-0D14-184F-80D9-469EA05B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171816"/>
            <a:ext cx="12296931" cy="2514479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refrain from tobacco and alcohol during sports.</a:t>
            </a:r>
            <a:endParaRPr lang="de-DE" sz="50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9CEC1-25C0-E640-B988-21E93DF7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1" y="3239397"/>
            <a:ext cx="12296931" cy="374601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addition, we show the risks and effects of consumption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 an early stage.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48744A8-2E95-F24B-BC22-C1C841053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46896">
            <a:off x="7870411" y="2035207"/>
            <a:ext cx="6441624" cy="643394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D22CD3-896F-C341-A157-31D411DB010C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155989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50152A5-9E4E-3847-A5AC-250FDED9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D609523-8FCD-2C44-9A33-A3F1C6015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5" t="60862" r="1051"/>
          <a:stretch/>
        </p:blipFill>
        <p:spPr>
          <a:xfrm>
            <a:off x="0" y="0"/>
            <a:ext cx="12192000" cy="2373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CE3A95-8307-2640-A9C9-72E13BC78E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80" t="6968"/>
          <a:stretch/>
        </p:blipFill>
        <p:spPr>
          <a:xfrm>
            <a:off x="0" y="-1"/>
            <a:ext cx="12296930" cy="73784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B1C0AF-F3E2-584C-9686-A2B5D7E7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04931"/>
            <a:ext cx="12296931" cy="3079625"/>
          </a:xfrm>
        </p:spPr>
        <p:txBody>
          <a:bodyPr>
            <a:normAutofit/>
          </a:bodyPr>
          <a:lstStyle/>
          <a:p>
            <a:pPr algn="ctr"/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oppose all forms of corruption.</a:t>
            </a:r>
            <a:endParaRPr lang="de-DE" sz="50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13EBF-602B-D540-8A24-40CC30C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1" y="2035923"/>
            <a:ext cx="12401862" cy="5608269"/>
          </a:xfrm>
        </p:spPr>
        <p:txBody>
          <a:bodyPr/>
          <a:lstStyle/>
          <a:p>
            <a:pPr marL="0" indent="0" algn="ctr">
              <a:buNone/>
            </a:pPr>
            <a:endParaRPr lang="en-GB" sz="26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exercise total transparency when dealing with conflicts of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interest, gifts, finances and betting.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A769A-C5AC-EB4F-B655-D03A26F20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9739" y="3883307"/>
            <a:ext cx="2453872" cy="254735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BF2688F-8A10-EE4F-8AC3-EE093B30CF77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86339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44511E-184D-2E44-9E7E-13519624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2328E7-0BC7-8D45-9812-3EB81E998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3107" b="1894"/>
          <a:stretch/>
        </p:blipFill>
        <p:spPr>
          <a:xfrm>
            <a:off x="-297084" y="0"/>
            <a:ext cx="12489084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6D8E331-412D-5D46-96C3-E6F842A3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085" y="0"/>
            <a:ext cx="12489083" cy="3287209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happens if ethical values are </a:t>
            </a:r>
            <a:b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not considered in sports?</a:t>
            </a:r>
            <a:br>
              <a:rPr lang="de-CH" sz="60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de-DE" sz="5600" dirty="0">
              <a:solidFill>
                <a:srgbClr val="2B2B2A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D119B2-CC75-414A-AD82-04C92560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7087" y="2534854"/>
            <a:ext cx="12489085" cy="432314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B4FCA6F7-B52E-2042-A3F7-C577D8279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39379"/>
              </p:ext>
            </p:extLst>
          </p:nvPr>
        </p:nvGraphicFramePr>
        <p:xfrm>
          <a:off x="1087656" y="3198720"/>
          <a:ext cx="9606012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006">
                  <a:extLst>
                    <a:ext uri="{9D8B030D-6E8A-4147-A177-3AD203B41FA5}">
                      <a16:colId xmlns:a16="http://schemas.microsoft.com/office/drawing/2014/main" val="4192708525"/>
                    </a:ext>
                  </a:extLst>
                </a:gridCol>
                <a:gridCol w="4803006">
                  <a:extLst>
                    <a:ext uri="{9D8B030D-6E8A-4147-A177-3AD203B41FA5}">
                      <a16:colId xmlns:a16="http://schemas.microsoft.com/office/drawing/2014/main" val="289929597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2B2B2A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Bribery issues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2B2B2A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Exploitation of athletes</a:t>
                      </a:r>
                      <a:endParaRPr lang="de-CH" sz="2800" b="0" dirty="0">
                        <a:solidFill>
                          <a:srgbClr val="2B2B2A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649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2B2B2A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Match fixing</a:t>
                      </a:r>
                      <a:endParaRPr lang="de-CH" sz="2800" b="0" dirty="0">
                        <a:solidFill>
                          <a:srgbClr val="2B2B2A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2B2B2A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Doping</a:t>
                      </a:r>
                      <a:endParaRPr lang="de-CH" sz="2800" b="0" dirty="0">
                        <a:solidFill>
                          <a:srgbClr val="2B2B2A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8849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2B2B2A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Low salary</a:t>
                      </a:r>
                      <a:endParaRPr lang="de-CH" sz="2800" b="0" dirty="0">
                        <a:solidFill>
                          <a:srgbClr val="2B2B2A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2B2B2A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Cheating</a:t>
                      </a:r>
                      <a:endParaRPr lang="de-CH" sz="2800" b="0" dirty="0">
                        <a:solidFill>
                          <a:srgbClr val="2B2B2A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7487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A08550DC-B77A-8347-AA5F-5861F027627C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81410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15DD8B-74CE-734D-A4BE-FC068ACB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C359C1-85FF-F041-8583-8E3420720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3561"/>
          <a:stretch/>
        </p:blipFill>
        <p:spPr>
          <a:xfrm rot="856595">
            <a:off x="449286" y="-1351652"/>
            <a:ext cx="12192000" cy="45448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1BAB2A-6A1A-904A-BB9C-4030E41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6857999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Therefore, it is important to follow the presented codes to achieve </a:t>
            </a: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respect, tolerance and fairness </a:t>
            </a: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any kind of sports. </a:t>
            </a:r>
            <a:br>
              <a:rPr lang="de-CH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de-DE" sz="5000" b="1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BB9B3A-D4A6-4E40-B164-196FA70D3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" y="5212636"/>
            <a:ext cx="12192000" cy="16453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8FE920-EE1C-0F4D-88A7-61B6990F9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4774" y="4217582"/>
            <a:ext cx="1751737" cy="21574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F0EB5AC-734A-4F43-A9C5-3BC707392526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23758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98DF39F-C8F5-554A-8761-84064E8F6080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AEF589-81B2-3F4E-B174-40FC9B192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82" t="26624" b="10787"/>
          <a:stretch/>
        </p:blipFill>
        <p:spPr>
          <a:xfrm>
            <a:off x="-104931" y="-104931"/>
            <a:ext cx="13157004" cy="70903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07FBD5-16A9-FD4A-8965-F0ACE9774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878"/>
          <a:stretch/>
        </p:blipFill>
        <p:spPr>
          <a:xfrm>
            <a:off x="-104930" y="4962905"/>
            <a:ext cx="13157003" cy="31631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DAC9D9-EC3C-CC41-B4A1-E82C7BDA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0735" y="-104930"/>
            <a:ext cx="13157004" cy="7321808"/>
          </a:xfrm>
        </p:spPr>
        <p:txBody>
          <a:bodyPr>
            <a:noAutofit/>
          </a:bodyPr>
          <a:lstStyle/>
          <a:p>
            <a:pPr marL="0" indent="0" algn="ctr"/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Join the UES community on </a:t>
            </a: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Facebook and Instagram to get </a:t>
            </a: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latest news about </a:t>
            </a:r>
            <a:b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 in sports!</a:t>
            </a:r>
            <a:br>
              <a:rPr lang="de-CH" sz="54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de-DE" sz="5000" b="1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0CFCDF-232E-B042-A0C0-200F4DFFC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9938" y="4112918"/>
            <a:ext cx="2126131" cy="243155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A7E3B3-E4B6-FD4B-AF36-508482255EA1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41849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5B4A1A2-565A-0549-8B3D-A6D4FDA6F17C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073F0D-4DE2-8745-8E84-D5796C443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7321" b="52872"/>
          <a:stretch/>
        </p:blipFill>
        <p:spPr>
          <a:xfrm>
            <a:off x="2349661" y="959482"/>
            <a:ext cx="9842340" cy="60259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87CE3A-56AF-1140-BC63-D281EA6862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81" t="32664" r="681"/>
          <a:stretch/>
        </p:blipFill>
        <p:spPr>
          <a:xfrm>
            <a:off x="-104932" y="-990346"/>
            <a:ext cx="12296931" cy="56319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16E65D-0D14-184F-80D9-469EA05B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04931"/>
            <a:ext cx="12296931" cy="1795620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is ethics and its purpose?</a:t>
            </a:r>
            <a:br>
              <a:rPr lang="de-CH" sz="5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de-DE" sz="56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9CEC1-25C0-E640-B988-21E93DF7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1" y="1825624"/>
            <a:ext cx="12296931" cy="515979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 are a set of archetypes, models, and ideals that shape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person's character and action. As a result, ethics refers to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set of behavioural and lifestyle norms that help people recognize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value of the good.</a:t>
            </a:r>
            <a:r>
              <a:rPr lang="de-CH" dirty="0">
                <a:solidFill>
                  <a:srgbClr val="2B2B2A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de-DE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9240CD-7766-3B44-AAC5-B5AFEF302115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32723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50152A5-9E4E-3847-A5AC-250FDED9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D609523-8FCD-2C44-9A33-A3F1C6015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5" t="60862" r="1051"/>
          <a:stretch/>
        </p:blipFill>
        <p:spPr>
          <a:xfrm>
            <a:off x="0" y="0"/>
            <a:ext cx="12192000" cy="2373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CE3A95-8307-2640-A9C9-72E13BC78E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80" t="11965" b="1"/>
          <a:stretch/>
        </p:blipFill>
        <p:spPr>
          <a:xfrm>
            <a:off x="1" y="-1"/>
            <a:ext cx="12296930" cy="69820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13EBF-602B-D540-8A24-40CC30C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1" y="2035923"/>
            <a:ext cx="12296931" cy="5608269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Ethics, as a set of principles, helps us to understand that we cannot live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any way, that not everything is permissible in life and that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our actions have outcomes for others and the society that we help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build. Ethics guide us to define good from bad and right from wrong.</a:t>
            </a:r>
          </a:p>
          <a:p>
            <a:pPr marL="0" indent="0">
              <a:buNone/>
            </a:pPr>
            <a:endParaRPr lang="de-CH" dirty="0">
              <a:solidFill>
                <a:srgbClr val="2B2B2A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B1C0AF-F3E2-584C-9686-A2B5D7E7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04931"/>
            <a:ext cx="12296931" cy="1795619"/>
          </a:xfrm>
        </p:spPr>
        <p:txBody>
          <a:bodyPr/>
          <a:lstStyle/>
          <a:p>
            <a:pPr algn="ctr"/>
            <a:br>
              <a:rPr lang="en-GB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ethics in sports </a:t>
            </a:r>
            <a:endParaRPr lang="de-DE" sz="50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3FB405-9407-C040-AEC3-5E26E2F3D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6219" y="4292707"/>
            <a:ext cx="2531661" cy="22553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4767E7E-0C51-B14D-AA82-70E3961E89CF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7257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50152A5-9E4E-3847-A5AC-250FDED9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D609523-8FCD-2C44-9A33-A3F1C6015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5" t="60862" r="1051"/>
          <a:stretch/>
        </p:blipFill>
        <p:spPr>
          <a:xfrm>
            <a:off x="0" y="0"/>
            <a:ext cx="12192000" cy="2373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CE3A95-8307-2640-A9C9-72E13BC78E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80" t="12089" b="1"/>
          <a:stretch/>
        </p:blipFill>
        <p:spPr>
          <a:xfrm>
            <a:off x="1" y="-1"/>
            <a:ext cx="12296930" cy="697224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13EBF-602B-D540-8A24-40CC30C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1" y="2035923"/>
            <a:ext cx="12296931" cy="5608269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same view should be used for the practice of sport: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Individual goals or triumph should not be the primary goal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they should not be achieved at any cost, but they should indicate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values such </a:t>
            </a:r>
            <a:r>
              <a:rPr lang="en-GB" sz="26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aseffort</a:t>
            </a:r>
            <a:r>
              <a:rPr lang="en-GB" sz="26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respect, tolerance and fairness. </a:t>
            </a:r>
            <a:endParaRPr lang="de-CH" sz="26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CH" dirty="0">
              <a:solidFill>
                <a:srgbClr val="2B2B2A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B1C0AF-F3E2-584C-9686-A2B5D7E7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04931"/>
            <a:ext cx="12296931" cy="1795619"/>
          </a:xfrm>
        </p:spPr>
        <p:txBody>
          <a:bodyPr/>
          <a:lstStyle/>
          <a:p>
            <a:pPr algn="ctr"/>
            <a:br>
              <a:rPr lang="en-GB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ethics in sports </a:t>
            </a:r>
            <a:endParaRPr lang="de-DE" sz="50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9C10D5-0A2C-0446-8213-EF5C665AE23B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203890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44511E-184D-2E44-9E7E-13519624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2328E7-0BC7-8D45-9812-3EB81E998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3107" b="1894"/>
          <a:stretch/>
        </p:blipFill>
        <p:spPr>
          <a:xfrm>
            <a:off x="-297084" y="0"/>
            <a:ext cx="12489084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105D31-5577-B04B-9C5B-71B4A1AF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93599" cy="685800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are the </a:t>
            </a:r>
            <a:br>
              <a:rPr lang="en-GB" sz="6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6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UES community codes </a:t>
            </a:r>
            <a:br>
              <a:rPr lang="en-GB" sz="6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6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 ethical sports?</a:t>
            </a:r>
            <a:r>
              <a:rPr lang="de-CH" sz="6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de-DE" sz="6000" b="1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69127BE-E20D-6549-9D0C-AEB7D08BAB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7399" b="25992"/>
          <a:stretch/>
        </p:blipFill>
        <p:spPr>
          <a:xfrm>
            <a:off x="4279183" y="1782501"/>
            <a:ext cx="7912817" cy="507549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653E06-0A20-8E46-817E-2929B3482B0A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283066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15DD8B-74CE-734D-A4BE-FC068ACB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C359C1-85FF-F041-8583-8E3420720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5057"/>
          <a:stretch/>
        </p:blipFill>
        <p:spPr>
          <a:xfrm rot="856595">
            <a:off x="439585" y="-1382350"/>
            <a:ext cx="12192000" cy="4466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1BAB2A-6A1A-904A-BB9C-4030E41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29417"/>
            <a:ext cx="12191999" cy="1690688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br>
              <a:rPr lang="en-GB" b="1" dirty="0"/>
            </a:br>
            <a:r>
              <a:rPr lang="en-GB" sz="56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treat everyone equally. </a:t>
            </a:r>
            <a:br>
              <a:rPr lang="de-CH" sz="5600" dirty="0"/>
            </a:br>
            <a:endParaRPr lang="de-DE" sz="5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8CABE-5BE0-694B-8F4D-234757D9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520105"/>
            <a:ext cx="12191998" cy="5032375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Regardless of nationality, age, gender, sexual orientation,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 origin, religion or political orientation.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BB9B3A-D4A6-4E40-B164-196FA70D3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" y="5212636"/>
            <a:ext cx="12192000" cy="16453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BC7E530-259D-744B-A86D-895E222C3D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8131" y="4210793"/>
            <a:ext cx="1935912" cy="23352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1D0537-2698-DD42-A234-7067E444F59D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54413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98DF39F-C8F5-554A-8761-84064E8F6080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AEF589-81B2-3F4E-B174-40FC9B192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82" t="13495" b="10787"/>
          <a:stretch/>
        </p:blipFill>
        <p:spPr>
          <a:xfrm>
            <a:off x="-104931" y="-104931"/>
            <a:ext cx="13157004" cy="85776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07FBD5-16A9-FD4A-8965-F0ACE9774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04931" y="5181966"/>
            <a:ext cx="13157003" cy="3290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DAC9D9-EC3C-CC41-B4A1-E82C7BDA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3" y="-104931"/>
            <a:ext cx="13157003" cy="3669934"/>
          </a:xfrm>
        </p:spPr>
        <p:txBody>
          <a:bodyPr>
            <a:noAutofit/>
          </a:bodyPr>
          <a:lstStyle/>
          <a:p>
            <a:pPr algn="ctr"/>
            <a:br>
              <a:rPr lang="en-GB" sz="5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bring sport and the social environment into harmony. </a:t>
            </a:r>
            <a:endParaRPr lang="de-DE" sz="5000" b="1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527910-EDB9-9849-A026-AD4F0644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3" y="2712500"/>
            <a:ext cx="13157003" cy="5139158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combining the demands of training and competition with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education, work and family life.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54A7F4-EEFB-794C-BBD1-3F9B025B5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739" y="4369972"/>
            <a:ext cx="2528672" cy="193769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BE21090-FC3A-F842-9969-A2501416CC2D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322969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5B4A1A2-565A-0549-8B3D-A6D4FDA6F17C}"/>
              </a:ext>
            </a:extLst>
          </p:cNvPr>
          <p:cNvSpPr/>
          <p:nvPr/>
        </p:nvSpPr>
        <p:spPr>
          <a:xfrm>
            <a:off x="-104931" y="-104931"/>
            <a:ext cx="12296931" cy="7090347"/>
          </a:xfrm>
          <a:prstGeom prst="rect">
            <a:avLst/>
          </a:prstGeom>
          <a:solidFill>
            <a:srgbClr val="999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073F0D-4DE2-8745-8E84-D5796C443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7321" b="52872"/>
          <a:stretch/>
        </p:blipFill>
        <p:spPr>
          <a:xfrm>
            <a:off x="2349661" y="959482"/>
            <a:ext cx="9842340" cy="60259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87CE3A-56AF-1140-BC63-D281EA6862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81" t="32664" r="681"/>
          <a:stretch/>
        </p:blipFill>
        <p:spPr>
          <a:xfrm>
            <a:off x="-104931" y="-978770"/>
            <a:ext cx="12296931" cy="56319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16E65D-0D14-184F-80D9-469EA05B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171816"/>
            <a:ext cx="12296931" cy="4676172"/>
          </a:xfrm>
        </p:spPr>
        <p:txBody>
          <a:bodyPr>
            <a:normAutofit/>
          </a:bodyPr>
          <a:lstStyle/>
          <a:p>
            <a:pPr algn="ctr"/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foster personal and collective responsibility.</a:t>
            </a:r>
            <a:r>
              <a:rPr lang="de-CH" sz="50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de-DE" sz="50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9CEC1-25C0-E640-B988-21E93DF7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0679" y="3239397"/>
            <a:ext cx="12296931" cy="515979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involve athletes in all decisions that affect them.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338984-002D-F94A-AF47-583C8FEDC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1173" y="4137060"/>
            <a:ext cx="2104023" cy="24062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406DE5-5520-3542-9CFE-4F6E95CDEAAB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153482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50152A5-9E4E-3847-A5AC-250FDED9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D609523-8FCD-2C44-9A33-A3F1C6015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5" t="60862" r="1051"/>
          <a:stretch/>
        </p:blipFill>
        <p:spPr>
          <a:xfrm>
            <a:off x="0" y="0"/>
            <a:ext cx="12192000" cy="23736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CE3A95-8307-2640-A9C9-72E13BC78E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80" t="6968"/>
          <a:stretch/>
        </p:blipFill>
        <p:spPr>
          <a:xfrm>
            <a:off x="0" y="-1"/>
            <a:ext cx="12296930" cy="73784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B1C0AF-F3E2-584C-9686-A2B5D7E7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-104931"/>
            <a:ext cx="12296931" cy="3079625"/>
          </a:xfrm>
        </p:spPr>
        <p:txBody>
          <a:bodyPr/>
          <a:lstStyle/>
          <a:p>
            <a:pPr algn="ctr"/>
            <a:br>
              <a:rPr lang="en-GB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5000" b="1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support respectfully.</a:t>
            </a:r>
            <a:r>
              <a:rPr lang="de-CH" sz="50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de-DE" sz="50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13EBF-602B-D540-8A24-40CC30CD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931" y="2035923"/>
            <a:ext cx="12401862" cy="5608269"/>
          </a:xfrm>
        </p:spPr>
        <p:txBody>
          <a:bodyPr/>
          <a:lstStyle/>
          <a:p>
            <a:pPr marL="0" indent="0" algn="ctr">
              <a:buNone/>
            </a:pPr>
            <a:endParaRPr lang="en-GB" sz="2600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Without overtaxing athletes, because achieving sporting targets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cannot come at the expense of their physical or mental health.</a:t>
            </a:r>
            <a:endParaRPr lang="de-CH" dirty="0">
              <a:solidFill>
                <a:srgbClr val="2B2B2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CH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8371B4-3D27-364F-950C-39FBFA3DE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4421" y="3942434"/>
            <a:ext cx="1969051" cy="219996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AC5E0DF-DDB5-9845-A464-FBB9D48B53B4}"/>
              </a:ext>
            </a:extLst>
          </p:cNvPr>
          <p:cNvSpPr txBox="1"/>
          <p:nvPr/>
        </p:nvSpPr>
        <p:spPr>
          <a:xfrm>
            <a:off x="75232" y="6627168"/>
            <a:ext cx="183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United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800" dirty="0" err="1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Ethics</a:t>
            </a:r>
            <a:r>
              <a:rPr lang="de-DE" sz="800" dirty="0">
                <a:solidFill>
                  <a:srgbClr val="2B2B2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Sport</a:t>
            </a:r>
          </a:p>
        </p:txBody>
      </p:sp>
    </p:spTree>
    <p:extLst>
      <p:ext uri="{BB962C8B-B14F-4D97-AF65-F5344CB8AC3E}">
        <p14:creationId xmlns:p14="http://schemas.microsoft.com/office/powerpoint/2010/main" val="282675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Macintosh PowerPoint</Application>
  <PresentationFormat>Breitbild</PresentationFormat>
  <Paragraphs>85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Noto Sans</vt:lpstr>
      <vt:lpstr>Office</vt:lpstr>
      <vt:lpstr>United for Ethics in Sport Community Codes</vt:lpstr>
      <vt:lpstr>  What is ethics and its purpose? </vt:lpstr>
      <vt:lpstr> Why ethics in sports </vt:lpstr>
      <vt:lpstr> Why ethics in sports </vt:lpstr>
      <vt:lpstr>What are the  UES community codes  for ethical sports? </vt:lpstr>
      <vt:lpstr>  We treat everyone equally.  </vt:lpstr>
      <vt:lpstr> We bring sport and the social environment into harmony. </vt:lpstr>
      <vt:lpstr>   We foster personal and collective responsibility. </vt:lpstr>
      <vt:lpstr> We support respectfully. </vt:lpstr>
      <vt:lpstr>  We educate for fairness and environmental responsibility. </vt:lpstr>
      <vt:lpstr>  We condemn violence, exploitation and sexual assault. </vt:lpstr>
      <vt:lpstr>We say no to doping and drugs.</vt:lpstr>
      <vt:lpstr>       We refrain from tobacco and alcohol during sports.</vt:lpstr>
      <vt:lpstr> We oppose all forms of corruption.</vt:lpstr>
      <vt:lpstr>  What happens if ethical values are  not considered in sports? </vt:lpstr>
      <vt:lpstr>Therefore, it is important to follow the presented codes to achieve  respect, tolerance and fairness  in any kind of sports.  </vt:lpstr>
      <vt:lpstr>Join the UES community on  Facebook and Instagram to get  the latest news about  ethics in sports!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Tamara Miotti</dc:creator>
  <cp:lastModifiedBy>Tamara Miotti</cp:lastModifiedBy>
  <cp:revision>69</cp:revision>
  <dcterms:created xsi:type="dcterms:W3CDTF">2021-07-21T09:56:46Z</dcterms:created>
  <dcterms:modified xsi:type="dcterms:W3CDTF">2021-08-02T11:50:22Z</dcterms:modified>
</cp:coreProperties>
</file>